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0" r:id="rId5"/>
    <p:sldId id="258" r:id="rId6"/>
    <p:sldId id="262" r:id="rId7"/>
    <p:sldId id="271" r:id="rId8"/>
    <p:sldId id="269" r:id="rId9"/>
    <p:sldId id="265" r:id="rId10"/>
    <p:sldId id="263" r:id="rId11"/>
    <p:sldId id="267" r:id="rId12"/>
    <p:sldId id="268" r:id="rId13"/>
    <p:sldId id="270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4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EA7A22-225B-4520-94C2-491AF394B58D}" v="1" dt="2022-01-03T07:17:18.972"/>
    <p1510:client id="{1CD14353-6D20-4EE4-8412-921EDD732419}" v="101" dt="2022-01-03T06:52:27.116"/>
    <p1510:client id="{274CDCCC-CB11-4901-A83D-B57076230155}" v="24" dt="2022-01-02T12:48:12.995"/>
    <p1510:client id="{2E56B52E-A616-4CCE-9128-C208A74CE8A4}" v="27" dt="2022-01-02T14:26:56.014"/>
    <p1510:client id="{36B28989-74B6-43C7-8C22-EED952A1DFE3}" v="2" dt="2022-01-03T07:20:25.600"/>
    <p1510:client id="{6499788E-7B48-4203-8F8B-3F276D2CD65B}" v="609" dt="2022-01-02T14:06:37.596"/>
    <p1510:client id="{6A01025E-9614-43A0-B245-66DE2E598E6C}" v="2" dt="2022-01-04T06:05:31.356"/>
    <p1510:client id="{796174F0-55EC-4068-B2FF-F3FF1F2ACCBE}" v="109" dt="2022-01-02T14:44:35.082"/>
    <p1510:client id="{8323B148-93F8-461D-A374-A0B1B73033CB}" v="82" dt="2022-01-04T06:02:57.571"/>
    <p1510:client id="{84CDA435-7C72-4E6B-85DE-1F5CF324D883}" v="2" dt="2022-01-02T14:21:57.736"/>
    <p1510:client id="{95876F1D-4C3F-4AF8-AB29-026ACC7B7D67}" v="241" dt="2022-01-02T13:47:04.976"/>
    <p1510:client id="{C8BCA99D-9620-40C6-9FB1-066D853F13B5}" v="74" dt="2022-01-02T13:03:33.775"/>
    <p1510:client id="{D57BE54E-4109-4471-8824-54F1779152FB}" v="23" dt="2022-01-02T14:19:00.2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7995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3597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4401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1020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4437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9789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1055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9433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1769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259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0102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8AFE5-63EA-4174-90FA-5C18850A2EE7}" type="datetimeFigureOut">
              <a:rPr lang="zh-TW" altLang="en-US" smtClean="0"/>
              <a:t>2022/1/3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62668-6F7D-4DF9-BCAD-CAE363F4779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96510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SiriusKoan/NYCU-LA-final-project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cipy.org/" TargetMode="External"/><Relationship Id="rId2" Type="http://schemas.openxmlformats.org/officeDocument/2006/relationships/hyperlink" Target="https://numpy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ython-telegram-bot.readthedocs.io/en/stabl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9FA8DD-3208-497B-BA7E-744F55BD3E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/>
              <a:t>Linear Algebra</a:t>
            </a:r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85515F1-9760-490B-8549-7826714EB5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/>
              <a:t>Group 15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9282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1226E9F5-895C-4644-A787-465C68D9E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Evaluation and Discussion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E0A65953-94B9-47CD-B2A5-E222A5ACC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1397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A055B6-555F-45F2-A6B0-82242478D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ea typeface="新細明體"/>
              </a:rPr>
              <a:t>Evaluation</a:t>
            </a:r>
            <a:endParaRPr lang="zh-TW"/>
          </a:p>
        </p:txBody>
      </p:sp>
      <p:pic>
        <p:nvPicPr>
          <p:cNvPr id="6" name="圖片 6" descr="一張含有 貓, 草, 室外, 坐 的圖片&#10;&#10;自動產生的描述">
            <a:extLst>
              <a:ext uri="{FF2B5EF4-FFF2-40B4-BE49-F238E27FC236}">
                <a16:creationId xmlns:a16="http://schemas.microsoft.com/office/drawing/2014/main" id="{204C6A1A-411F-489D-8A12-2E908945D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473" y="2678063"/>
            <a:ext cx="2743200" cy="1671208"/>
          </a:xfrm>
          <a:prstGeom prst="rect">
            <a:avLst/>
          </a:prstGeom>
        </p:spPr>
      </p:pic>
      <p:pic>
        <p:nvPicPr>
          <p:cNvPr id="7" name="圖片 7">
            <a:extLst>
              <a:ext uri="{FF2B5EF4-FFF2-40B4-BE49-F238E27FC236}">
                <a16:creationId xmlns:a16="http://schemas.microsoft.com/office/drawing/2014/main" id="{64AEEBAF-5F10-4D2E-9E68-A56DD7402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964" y="2722747"/>
            <a:ext cx="2743200" cy="1671208"/>
          </a:xfrm>
          <a:prstGeom prst="rect">
            <a:avLst/>
          </a:prstGeom>
        </p:spPr>
      </p:pic>
      <p:pic>
        <p:nvPicPr>
          <p:cNvPr id="8" name="圖片 8">
            <a:extLst>
              <a:ext uri="{FF2B5EF4-FFF2-40B4-BE49-F238E27FC236}">
                <a16:creationId xmlns:a16="http://schemas.microsoft.com/office/drawing/2014/main" id="{A3645AD0-8AA6-4715-AB29-211E00B4B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0784" y="2718729"/>
            <a:ext cx="2743200" cy="1679249"/>
          </a:xfrm>
          <a:prstGeom prst="rect">
            <a:avLst/>
          </a:prstGeom>
        </p:spPr>
      </p:pic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CA0B3990-AD1D-4C65-88D4-1867D5AFE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7533" y="4553774"/>
            <a:ext cx="2745083" cy="644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>
                <a:cs typeface="Calibri"/>
              </a:rPr>
              <a:t>Original</a:t>
            </a:r>
          </a:p>
        </p:txBody>
      </p:sp>
      <p:sp>
        <p:nvSpPr>
          <p:cNvPr id="4" name="Content Placeholder 8">
            <a:extLst>
              <a:ext uri="{FF2B5EF4-FFF2-40B4-BE49-F238E27FC236}">
                <a16:creationId xmlns:a16="http://schemas.microsoft.com/office/drawing/2014/main" id="{1CD5DF14-4483-4DA7-A07D-B5CA2AC17D18}"/>
              </a:ext>
            </a:extLst>
          </p:cNvPr>
          <p:cNvSpPr txBox="1">
            <a:spLocks/>
          </p:cNvSpPr>
          <p:nvPr/>
        </p:nvSpPr>
        <p:spPr>
          <a:xfrm>
            <a:off x="4734748" y="4518025"/>
            <a:ext cx="2726269" cy="64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>
                <a:cs typeface="Calibri"/>
              </a:rPr>
              <a:t>Encrypted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EF99ABAD-B4BD-4059-919E-CB2F401914FD}"/>
              </a:ext>
            </a:extLst>
          </p:cNvPr>
          <p:cNvSpPr txBox="1">
            <a:spLocks/>
          </p:cNvSpPr>
          <p:nvPr/>
        </p:nvSpPr>
        <p:spPr>
          <a:xfrm>
            <a:off x="8667044" y="4518025"/>
            <a:ext cx="2726269" cy="644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>
                <a:cs typeface="Calibri"/>
              </a:rPr>
              <a:t>Decrypted</a:t>
            </a:r>
          </a:p>
        </p:txBody>
      </p:sp>
    </p:spTree>
    <p:extLst>
      <p:ext uri="{BB962C8B-B14F-4D97-AF65-F5344CB8AC3E}">
        <p14:creationId xmlns:p14="http://schemas.microsoft.com/office/powerpoint/2010/main" val="3702088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A055B6-555F-45F2-A6B0-82242478D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ea typeface="新細明體"/>
                <a:cs typeface="Calibri Light"/>
              </a:rPr>
              <a:t>Discussion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AAE70CE-13A6-4C4E-A379-B348AD94B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629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200" b="1" i="1" dirty="0">
                <a:cs typeface="Calibri"/>
              </a:rPr>
              <a:t>What can be</a:t>
            </a:r>
            <a:r>
              <a:rPr lang="en-US" sz="3200" b="1" i="1" dirty="0">
                <a:solidFill>
                  <a:srgbClr val="FFC000"/>
                </a:solidFill>
                <a:cs typeface="Calibri"/>
              </a:rPr>
              <a:t> improved</a:t>
            </a:r>
            <a:r>
              <a:rPr lang="en-US" sz="3200" b="1" i="1" dirty="0">
                <a:cs typeface="Calibri"/>
              </a:rPr>
              <a:t>:</a:t>
            </a:r>
            <a:endParaRPr lang="en-US" sz="3200" b="1" i="1" dirty="0"/>
          </a:p>
          <a:p>
            <a:pPr marL="457200" indent="-457200">
              <a:lnSpc>
                <a:spcPct val="150000"/>
              </a:lnSpc>
            </a:pPr>
            <a:r>
              <a:rPr lang="en-US" dirty="0">
                <a:cs typeface="Calibri"/>
              </a:rPr>
              <a:t>Every user </a:t>
            </a:r>
            <a:r>
              <a:rPr lang="en-US" b="1" i="1" dirty="0">
                <a:solidFill>
                  <a:srgbClr val="F74A4A"/>
                </a:solidFill>
                <a:cs typeface="Calibri"/>
              </a:rPr>
              <a:t>depends on this bot</a:t>
            </a:r>
          </a:p>
          <a:p>
            <a:pPr marL="914400" lvl="1">
              <a:lnSpc>
                <a:spcPct val="150000"/>
              </a:lnSpc>
            </a:pPr>
            <a:r>
              <a:rPr lang="en-US" dirty="0">
                <a:cs typeface="Calibri"/>
              </a:rPr>
              <a:t>Single point failure</a:t>
            </a:r>
          </a:p>
          <a:p>
            <a:pPr marL="914400" lvl="1">
              <a:lnSpc>
                <a:spcPct val="150000"/>
              </a:lnSpc>
            </a:pPr>
            <a:r>
              <a:rPr lang="en-US" dirty="0">
                <a:cs typeface="Calibri"/>
              </a:rPr>
              <a:t>Everyone should </a:t>
            </a:r>
            <a:r>
              <a:rPr lang="en-US" dirty="0">
                <a:solidFill>
                  <a:srgbClr val="FFFFFF"/>
                </a:solidFill>
                <a:cs typeface="Calibri"/>
              </a:rPr>
              <a:t>install Telegram</a:t>
            </a:r>
          </a:p>
          <a:p>
            <a:pPr marL="457200" indent="-457200">
              <a:lnSpc>
                <a:spcPct val="150000"/>
              </a:lnSpc>
            </a:pPr>
            <a:r>
              <a:rPr lang="en-US" dirty="0">
                <a:cs typeface="Calibri"/>
              </a:rPr>
              <a:t>There are some </a:t>
            </a:r>
            <a:r>
              <a:rPr lang="en-US" b="1" i="1" dirty="0">
                <a:solidFill>
                  <a:srgbClr val="F74A4A"/>
                </a:solidFill>
                <a:cs typeface="Calibri"/>
              </a:rPr>
              <a:t>differences</a:t>
            </a:r>
            <a:r>
              <a:rPr lang="en-US" dirty="0">
                <a:cs typeface="Calibri"/>
              </a:rPr>
              <a:t> between the original image and the decrypted image.</a:t>
            </a:r>
          </a:p>
        </p:txBody>
      </p:sp>
    </p:spTree>
    <p:extLst>
      <p:ext uri="{BB962C8B-B14F-4D97-AF65-F5344CB8AC3E}">
        <p14:creationId xmlns:p14="http://schemas.microsoft.com/office/powerpoint/2010/main" val="905159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語音泡泡: 橢圓形 4">
            <a:extLst>
              <a:ext uri="{FF2B5EF4-FFF2-40B4-BE49-F238E27FC236}">
                <a16:creationId xmlns:a16="http://schemas.microsoft.com/office/drawing/2014/main" id="{976D2C20-B744-43B2-B9AE-B546A3901C00}"/>
              </a:ext>
            </a:extLst>
          </p:cNvPr>
          <p:cNvSpPr/>
          <p:nvPr/>
        </p:nvSpPr>
        <p:spPr>
          <a:xfrm>
            <a:off x="2128558" y="2200992"/>
            <a:ext cx="7968933" cy="1871380"/>
          </a:xfrm>
          <a:prstGeom prst="wedgeEllipseCallou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1226E9F5-895C-4644-A787-465C68D9E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TW" b="1">
                <a:latin typeface="Arial"/>
                <a:ea typeface="新細明體"/>
                <a:cs typeface="Calibri Light"/>
              </a:rPr>
              <a:t>Demo Time</a:t>
            </a:r>
          </a:p>
        </p:txBody>
      </p:sp>
      <p:pic>
        <p:nvPicPr>
          <p:cNvPr id="2" name="圖片 6" descr="一張含有 貓, 草, 室外, 坐 的圖片&#10;&#10;自動產生的描述">
            <a:extLst>
              <a:ext uri="{FF2B5EF4-FFF2-40B4-BE49-F238E27FC236}">
                <a16:creationId xmlns:a16="http://schemas.microsoft.com/office/drawing/2014/main" id="{88071735-AFD1-499D-8850-ECC5940FC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20000">
            <a:off x="1535149" y="4739945"/>
            <a:ext cx="2743200" cy="167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196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4C06AA-FB93-412C-8E05-1495E49B2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7585" y="2075311"/>
            <a:ext cx="4871717" cy="2821879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3000" dirty="0">
                <a:ea typeface="+mj-lt"/>
                <a:cs typeface="+mj-lt"/>
              </a:rPr>
            </a:br>
            <a:r>
              <a:rPr lang="en-US" sz="3000" dirty="0">
                <a:ea typeface="+mj-lt"/>
                <a:cs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https://github.com/SiriusKoan/NYCU-LA-final-project</a:t>
            </a:r>
            <a:br>
              <a:rPr lang="en-US" sz="3000" dirty="0">
                <a:ea typeface="+mj-lt"/>
                <a:cs typeface="+mj-lt"/>
              </a:rPr>
            </a:br>
            <a:br>
              <a:rPr lang="en-US" sz="3000" dirty="0">
                <a:cs typeface="Calibri Light"/>
              </a:rPr>
            </a:br>
            <a:r>
              <a:rPr lang="en-US" sz="3000" dirty="0">
                <a:cs typeface="Calibri Light"/>
              </a:rPr>
              <a:t>Codes are available !!!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圖片 4">
            <a:extLst>
              <a:ext uri="{FF2B5EF4-FFF2-40B4-BE49-F238E27FC236}">
                <a16:creationId xmlns:a16="http://schemas.microsoft.com/office/drawing/2014/main" id="{64706E1F-21BE-426D-A22B-BDB365106A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26" r="-1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77578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6216A-6D29-4B16-97E0-84E2AF027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Members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67B83E-19A2-44C9-B38B-3B0806CFD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>
                <a:latin typeface="TW Cen MT"/>
                <a:ea typeface="PMingLiU-ExtB"/>
              </a:rPr>
              <a:t>林伯蔚 </a:t>
            </a:r>
            <a:r>
              <a:rPr lang="zh-TW">
                <a:latin typeface="TW Cen MT"/>
                <a:ea typeface="PMingLiU-ExtB"/>
                <a:cs typeface="+mn-lt"/>
              </a:rPr>
              <a:t>ฅ^•ﻌ•^ฅ</a:t>
            </a:r>
            <a:endParaRPr lang="en-US" altLang="zh-TW">
              <a:latin typeface="TW Cen MT"/>
              <a:ea typeface="PMingLiU-ExtB"/>
            </a:endParaRPr>
          </a:p>
          <a:p>
            <a:pPr>
              <a:lnSpc>
                <a:spcPct val="150000"/>
              </a:lnSpc>
            </a:pPr>
            <a:r>
              <a:rPr lang="zh-TW" altLang="en-US">
                <a:latin typeface="TW Cen MT"/>
                <a:ea typeface="PMingLiU-ExtB"/>
              </a:rPr>
              <a:t>管培勛 </a:t>
            </a:r>
            <a:r>
              <a:rPr lang="zh-TW">
                <a:latin typeface="TW Cen MT"/>
                <a:ea typeface="PMingLiU-ExtB"/>
                <a:cs typeface="+mn-lt"/>
              </a:rPr>
              <a:t>ฅ^•ﻌ•^ฅ</a:t>
            </a:r>
            <a:endParaRPr lang="en-US" altLang="zh-TW">
              <a:latin typeface="TW Cen MT"/>
              <a:ea typeface="PMingLiU-ExtB"/>
            </a:endParaRPr>
          </a:p>
          <a:p>
            <a:pPr>
              <a:lnSpc>
                <a:spcPct val="150000"/>
              </a:lnSpc>
            </a:pPr>
            <a:r>
              <a:rPr lang="zh-TW" altLang="en-US">
                <a:latin typeface="TW Cen MT"/>
                <a:ea typeface="PMingLiU-ExtB"/>
              </a:rPr>
              <a:t>巫廷翰 </a:t>
            </a:r>
            <a:r>
              <a:rPr lang="zh-TW">
                <a:latin typeface="TW Cen MT"/>
                <a:ea typeface="PMingLiU-ExtB"/>
                <a:cs typeface="+mn-lt"/>
              </a:rPr>
              <a:t>ฅ^•ﻌ•^ฅ</a:t>
            </a:r>
            <a:endParaRPr lang="zh-TW" altLang="en-US">
              <a:latin typeface="TW Cen MT"/>
              <a:ea typeface="PMingLiU-ExtB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47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550462-9B08-46CD-A543-D7787F04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B8A7B5-12C5-4FB5-82D1-0BCFADE03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>
                <a:latin typeface="Calibri"/>
                <a:ea typeface="新細明體"/>
                <a:cs typeface="Calibri"/>
              </a:rPr>
              <a:t>Motivation</a:t>
            </a:r>
            <a:endParaRPr lang="en-US">
              <a:latin typeface="Calibri"/>
              <a:ea typeface="新細明體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TW">
                <a:latin typeface="Calibri"/>
                <a:ea typeface="新細明體"/>
                <a:cs typeface="Calibri"/>
              </a:rPr>
              <a:t>Methods and Resources</a:t>
            </a:r>
          </a:p>
          <a:p>
            <a:pPr>
              <a:lnSpc>
                <a:spcPct val="150000"/>
              </a:lnSpc>
            </a:pPr>
            <a:r>
              <a:rPr lang="en-US" altLang="zh-TW">
                <a:latin typeface="Calibri"/>
                <a:ea typeface="新細明體"/>
                <a:cs typeface="Calibri"/>
              </a:rPr>
              <a:t>Evaluation and Discussion</a:t>
            </a:r>
          </a:p>
          <a:p>
            <a:pPr>
              <a:lnSpc>
                <a:spcPct val="150000"/>
              </a:lnSpc>
            </a:pPr>
            <a:r>
              <a:rPr lang="en-US" altLang="zh-TW">
                <a:latin typeface="Calibri"/>
                <a:ea typeface="新細明體"/>
                <a:cs typeface="Calibri"/>
              </a:rPr>
              <a:t>Live DEMO ( Debug ψ(</a:t>
            </a:r>
            <a:r>
              <a:rPr lang="zh-TW" altLang="en-US">
                <a:latin typeface="Calibri"/>
                <a:ea typeface="新細明體"/>
                <a:cs typeface="Calibri"/>
              </a:rPr>
              <a:t>｀∇</a:t>
            </a:r>
            <a:r>
              <a:rPr lang="en-US" altLang="zh-TW">
                <a:latin typeface="Calibri"/>
                <a:ea typeface="新細明體"/>
                <a:cs typeface="Calibri"/>
              </a:rPr>
              <a:t>´)ψ )</a:t>
            </a:r>
          </a:p>
          <a:p>
            <a:pPr>
              <a:lnSpc>
                <a:spcPct val="150000"/>
              </a:lnSpc>
            </a:pPr>
            <a:endParaRPr lang="zh-TW" altLang="en-US">
              <a:latin typeface="Calibri"/>
              <a:ea typeface="新細明體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618278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1226E9F5-895C-4644-A787-465C68D9E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Motivation</a:t>
            </a:r>
            <a:endParaRPr lang="zh-TW" altLang="en-US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E0A65953-94B9-47CD-B2A5-E222A5ACC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5763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A055B6-555F-45F2-A6B0-82242478D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The Problem We Want to Solve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838A3A-59CD-43C9-A9AC-AE82BF7F7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8490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>
                <a:ea typeface="新細明體"/>
              </a:rPr>
              <a:t>When sending photos, we may consider it</a:t>
            </a:r>
            <a:r>
              <a:rPr lang="en-US" altLang="zh-TW" b="1" i="1">
                <a:solidFill>
                  <a:srgbClr val="F74A4A"/>
                </a:solidFill>
                <a:ea typeface="新細明體"/>
              </a:rPr>
              <a:t> insecure</a:t>
            </a:r>
            <a:r>
              <a:rPr lang="en-US" altLang="zh-TW">
                <a:ea typeface="新細明體"/>
              </a:rPr>
              <a:t> since the underlying network may be unsafe.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>
                <a:ea typeface="新細明體"/>
              </a:rPr>
              <a:t>Therefore, we make a bot to help people </a:t>
            </a:r>
            <a:r>
              <a:rPr lang="en-US" altLang="zh-TW" b="1" i="1">
                <a:solidFill>
                  <a:srgbClr val="FFC000"/>
                </a:solidFill>
                <a:ea typeface="新細明體"/>
              </a:rPr>
              <a:t>encrypt confidential photos</a:t>
            </a:r>
            <a:r>
              <a:rPr lang="en-US" altLang="zh-TW">
                <a:ea typeface="新細明體"/>
              </a:rPr>
              <a:t> with specified password and transfer them to others </a:t>
            </a:r>
            <a:r>
              <a:rPr lang="en-US" altLang="zh-TW" b="1" i="1">
                <a:solidFill>
                  <a:srgbClr val="00B0F0"/>
                </a:solidFill>
                <a:ea typeface="新細明體"/>
              </a:rPr>
              <a:t>securely</a:t>
            </a:r>
            <a:r>
              <a:rPr lang="en-US" altLang="zh-TW">
                <a:ea typeface="新細明體"/>
              </a:rPr>
              <a:t>.</a:t>
            </a:r>
            <a:endParaRPr lang="en-US" altLang="zh-TW">
              <a:ea typeface="新細明體"/>
              <a:cs typeface="Calibri"/>
            </a:endParaRPr>
          </a:p>
        </p:txBody>
      </p:sp>
      <p:pic>
        <p:nvPicPr>
          <p:cNvPr id="4" name="圖片 4" descr="一張含有 文字, 白板 的圖片&#10;&#10;自動產生的描述">
            <a:extLst>
              <a:ext uri="{FF2B5EF4-FFF2-40B4-BE49-F238E27FC236}">
                <a16:creationId xmlns:a16="http://schemas.microsoft.com/office/drawing/2014/main" id="{8F2D133A-E2FE-4D45-8E62-1E10EF6E6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20000">
            <a:off x="1587030" y="4534231"/>
            <a:ext cx="2743200" cy="172742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704D165-7A05-4448-B40A-9B973597E367}"/>
              </a:ext>
            </a:extLst>
          </p:cNvPr>
          <p:cNvSpPr txBox="1"/>
          <p:nvPr/>
        </p:nvSpPr>
        <p:spPr>
          <a:xfrm>
            <a:off x="2663653" y="6432463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>
                <a:ea typeface="新細明體"/>
                <a:cs typeface="Calibri"/>
              </a:rPr>
              <a:t>From: wiki</a:t>
            </a:r>
          </a:p>
        </p:txBody>
      </p:sp>
      <p:pic>
        <p:nvPicPr>
          <p:cNvPr id="7" name="圖片 7">
            <a:extLst>
              <a:ext uri="{FF2B5EF4-FFF2-40B4-BE49-F238E27FC236}">
                <a16:creationId xmlns:a16="http://schemas.microsoft.com/office/drawing/2014/main" id="{52BE548E-D833-4BCE-95C7-51D6C3841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00000">
            <a:off x="7644954" y="4577950"/>
            <a:ext cx="3010929" cy="1561979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0CB1781-F743-49D3-BF69-9A5A329A7137}"/>
              </a:ext>
            </a:extLst>
          </p:cNvPr>
          <p:cNvSpPr txBox="1"/>
          <p:nvPr/>
        </p:nvSpPr>
        <p:spPr>
          <a:xfrm>
            <a:off x="7741095" y="638591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>
                <a:ea typeface="新細明體"/>
                <a:cs typeface="Calibri"/>
              </a:rPr>
              <a:t>From: inside.com.tw</a:t>
            </a:r>
            <a:endParaRPr lang="zh-TW" altLang="en-US" dirty="0"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6424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1226E9F5-895C-4644-A787-465C68D9E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Methods and Resources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E0A65953-94B9-47CD-B2A5-E222A5ACC2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4154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0B89A2-4F04-40AA-B965-63025BA19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ea typeface="+mj-lt"/>
                <a:cs typeface="+mj-lt"/>
              </a:rPr>
              <a:t>Linear Algebra Methods</a:t>
            </a:r>
            <a:endParaRPr lang="zh-TW">
              <a:ea typeface="+mj-lt"/>
              <a:cs typeface="+mj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2A2CB8-A789-44A1-A251-2AF586E19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69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>
                <a:ea typeface="新細明體"/>
                <a:cs typeface="Calibri"/>
              </a:rPr>
              <a:t>Images are </a:t>
            </a:r>
            <a:r>
              <a:rPr lang="zh-TW" altLang="en-US" b="1" i="1">
                <a:solidFill>
                  <a:srgbClr val="FFC000"/>
                </a:solidFill>
                <a:ea typeface="新細明體"/>
                <a:cs typeface="Calibri"/>
              </a:rPr>
              <a:t>matrices</a:t>
            </a:r>
            <a:r>
              <a:rPr lang="zh-TW" altLang="en-US">
                <a:ea typeface="新細明體"/>
                <a:cs typeface="Calibri"/>
              </a:rPr>
              <a:t> that stores color values an pixel per entry.</a:t>
            </a:r>
            <a:endParaRPr lang="zh-TW"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zh-TW" altLang="en-US">
                <a:ea typeface="新細明體"/>
                <a:cs typeface="Calibri"/>
              </a:rPr>
              <a:t>We multiply an image by an</a:t>
            </a:r>
            <a:r>
              <a:rPr lang="zh-TW" altLang="en-US" b="1" i="1">
                <a:solidFill>
                  <a:srgbClr val="00B0F0"/>
                </a:solidFill>
                <a:ea typeface="新細明體"/>
                <a:cs typeface="Calibri"/>
              </a:rPr>
              <a:t> invertible</a:t>
            </a:r>
            <a:r>
              <a:rPr lang="zh-TW" altLang="en-US">
                <a:ea typeface="新細明體"/>
                <a:cs typeface="Calibri"/>
              </a:rPr>
              <a:t> matrix to encrypt it.</a:t>
            </a:r>
          </a:p>
          <a:p>
            <a:pPr>
              <a:lnSpc>
                <a:spcPct val="150000"/>
              </a:lnSpc>
            </a:pPr>
            <a:r>
              <a:rPr lang="zh-TW" altLang="en-US">
                <a:ea typeface="新細明體"/>
                <a:cs typeface="Calibri"/>
              </a:rPr>
              <a:t>                is an </a:t>
            </a:r>
            <a:r>
              <a:rPr lang="zh-TW" altLang="en-US" b="1" i="1">
                <a:solidFill>
                  <a:srgbClr val="00B0F0"/>
                </a:solidFill>
                <a:ea typeface="新細明體"/>
                <a:cs typeface="Calibri"/>
              </a:rPr>
              <a:t>invertible</a:t>
            </a:r>
            <a:r>
              <a:rPr lang="zh-TW" altLang="en-US">
                <a:ea typeface="新細明體"/>
                <a:cs typeface="Calibri"/>
              </a:rPr>
              <a:t> matrix if </a:t>
            </a:r>
            <a:r>
              <a:rPr lang="zh-TW" altLang="en-US" i="1">
                <a:ea typeface="新細明體"/>
                <a:cs typeface="Calibri"/>
              </a:rPr>
              <a:t>A</a:t>
            </a:r>
            <a:r>
              <a:rPr lang="zh-TW" altLang="en-US">
                <a:ea typeface="新細明體"/>
                <a:cs typeface="Calibri"/>
              </a:rPr>
              <a:t> has </a:t>
            </a:r>
            <a:r>
              <a:rPr lang="zh-TW" altLang="en-US" b="1" i="1">
                <a:solidFill>
                  <a:srgbClr val="FFC000"/>
                </a:solidFill>
                <a:ea typeface="新細明體"/>
                <a:cs typeface="Calibri"/>
              </a:rPr>
              <a:t>linearly independent columns</a:t>
            </a:r>
          </a:p>
          <a:p>
            <a:pPr>
              <a:lnSpc>
                <a:spcPct val="150000"/>
              </a:lnSpc>
            </a:pPr>
            <a:r>
              <a:rPr lang="zh-TW" altLang="en-US">
                <a:solidFill>
                  <a:srgbClr val="FFFFFF"/>
                </a:solidFill>
                <a:ea typeface="新細明體"/>
                <a:cs typeface="Calibri"/>
              </a:rPr>
              <a:t>User-specified password is expanded by a </a:t>
            </a:r>
            <a:r>
              <a:rPr lang="zh-TW" altLang="en-US" b="1" i="1">
                <a:solidFill>
                  <a:srgbClr val="FFFFFF"/>
                </a:solidFill>
                <a:ea typeface="新細明體"/>
                <a:cs typeface="Calibri"/>
              </a:rPr>
              <a:t>large matrix</a:t>
            </a:r>
            <a:r>
              <a:rPr lang="zh-TW" altLang="en-US">
                <a:solidFill>
                  <a:srgbClr val="FFFFFF"/>
                </a:solidFill>
                <a:ea typeface="新細明體"/>
                <a:cs typeface="Calibri"/>
              </a:rPr>
              <a:t> into a long key</a:t>
            </a:r>
          </a:p>
          <a:p>
            <a:pPr>
              <a:lnSpc>
                <a:spcPct val="150000"/>
              </a:lnSpc>
            </a:pPr>
            <a:r>
              <a:rPr lang="zh-TW" altLang="en-US">
                <a:solidFill>
                  <a:srgbClr val="FFFFFF"/>
                </a:solidFill>
                <a:ea typeface="新細明體"/>
                <a:cs typeface="Calibri"/>
              </a:rPr>
              <a:t>The key is used to generate the </a:t>
            </a:r>
            <a:r>
              <a:rPr lang="zh-TW" altLang="en-US" b="1" i="1">
                <a:solidFill>
                  <a:srgbClr val="00B0F0"/>
                </a:solidFill>
                <a:ea typeface="新細明體"/>
                <a:cs typeface="Calibri"/>
              </a:rPr>
              <a:t>invertible</a:t>
            </a:r>
            <a:r>
              <a:rPr lang="zh-TW" altLang="en-US">
                <a:solidFill>
                  <a:srgbClr val="FFFFFF"/>
                </a:solidFill>
                <a:ea typeface="新細明體"/>
                <a:cs typeface="Calibri"/>
              </a:rPr>
              <a:t> matrix</a:t>
            </a:r>
            <a:endParaRPr lang="zh-TW" altLang="en-US" dirty="0">
              <a:solidFill>
                <a:srgbClr val="FFFFFF"/>
              </a:solidFill>
              <a:ea typeface="新細明體"/>
              <a:cs typeface="Calibri"/>
            </a:endParaRPr>
          </a:p>
        </p:txBody>
      </p:sp>
      <p:pic>
        <p:nvPicPr>
          <p:cNvPr id="6" name="圖片 6" descr="一張含有 文字, 選手, 黑暗, 美工圖案 的圖片&#10;&#10;自動產生的描述">
            <a:extLst>
              <a:ext uri="{FF2B5EF4-FFF2-40B4-BE49-F238E27FC236}">
                <a16:creationId xmlns:a16="http://schemas.microsoft.com/office/drawing/2014/main" id="{32A4122A-DE5E-442A-A8F9-27152F54F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494" y="3585813"/>
            <a:ext cx="134302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521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A055B6-555F-45F2-A6B0-82242478D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ea typeface="新細明體"/>
                <a:cs typeface="Calibri Light"/>
              </a:rPr>
              <a:t>[Image] X [Encryption matrix]</a:t>
            </a:r>
          </a:p>
        </p:txBody>
      </p:sp>
      <p:pic>
        <p:nvPicPr>
          <p:cNvPr id="10" name="圖片 11">
            <a:extLst>
              <a:ext uri="{FF2B5EF4-FFF2-40B4-BE49-F238E27FC236}">
                <a16:creationId xmlns:a16="http://schemas.microsoft.com/office/drawing/2014/main" id="{C5832AD2-4472-461E-A348-B30371AF6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8304" y="1803628"/>
            <a:ext cx="1626121" cy="1623191"/>
          </a:xfrm>
        </p:spPr>
      </p:pic>
      <p:pic>
        <p:nvPicPr>
          <p:cNvPr id="13" name="圖片 13">
            <a:extLst>
              <a:ext uri="{FF2B5EF4-FFF2-40B4-BE49-F238E27FC236}">
                <a16:creationId xmlns:a16="http://schemas.microsoft.com/office/drawing/2014/main" id="{B6E35083-A249-4483-A18E-46D3C3D278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877" t="20907" r="33469" b="21898"/>
          <a:stretch/>
        </p:blipFill>
        <p:spPr>
          <a:xfrm>
            <a:off x="8422340" y="1801828"/>
            <a:ext cx="1545685" cy="1622136"/>
          </a:xfrm>
          <a:prstGeom prst="rect">
            <a:avLst/>
          </a:prstGeom>
        </p:spPr>
      </p:pic>
      <p:pic>
        <p:nvPicPr>
          <p:cNvPr id="15" name="圖片 11">
            <a:extLst>
              <a:ext uri="{FF2B5EF4-FFF2-40B4-BE49-F238E27FC236}">
                <a16:creationId xmlns:a16="http://schemas.microsoft.com/office/drawing/2014/main" id="{A846EE5F-1B58-4C5B-8D68-3CFD1F9FC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381" y="4185999"/>
            <a:ext cx="1626121" cy="1634396"/>
          </a:xfrm>
          <a:prstGeom prst="rect">
            <a:avLst/>
          </a:prstGeom>
        </p:spPr>
      </p:pic>
      <p:pic>
        <p:nvPicPr>
          <p:cNvPr id="16" name="圖片 13" descr="一張含有 文字, 美工圖案 的圖片&#10;&#10;自動產生的描述">
            <a:extLst>
              <a:ext uri="{FF2B5EF4-FFF2-40B4-BE49-F238E27FC236}">
                <a16:creationId xmlns:a16="http://schemas.microsoft.com/office/drawing/2014/main" id="{7F1A6944-5DA3-4FA6-8923-A0FE661801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877" t="20907" r="33469" b="21898"/>
          <a:stretch/>
        </p:blipFill>
        <p:spPr>
          <a:xfrm>
            <a:off x="2371163" y="4132652"/>
            <a:ext cx="1545685" cy="1622136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B2AC8EC4-1891-4C28-A181-244C04D28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1660" y="1806046"/>
            <a:ext cx="2280958" cy="1619809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F7ABA68D-BF6C-404B-83CD-2E70A242C3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4547" y="4185429"/>
            <a:ext cx="2294965" cy="1635994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573F93DA-F076-4819-BC6B-EAD3CD328A18}"/>
              </a:ext>
            </a:extLst>
          </p:cNvPr>
          <p:cNvSpPr txBox="1"/>
          <p:nvPr/>
        </p:nvSpPr>
        <p:spPr>
          <a:xfrm>
            <a:off x="4108077" y="2238345"/>
            <a:ext cx="74855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TW" altLang="en-US" sz="4400">
                <a:ea typeface="新細明體"/>
                <a:cs typeface="Calibri"/>
              </a:rPr>
              <a:t>*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B67F9C44-003B-4BDA-A2CC-0FD18C60B9D9}"/>
              </a:ext>
            </a:extLst>
          </p:cNvPr>
          <p:cNvSpPr txBox="1"/>
          <p:nvPr/>
        </p:nvSpPr>
        <p:spPr>
          <a:xfrm>
            <a:off x="4108077" y="4625197"/>
            <a:ext cx="74855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TW" altLang="en-US" sz="4400">
                <a:ea typeface="新細明體"/>
                <a:cs typeface="Calibri"/>
              </a:rPr>
              <a:t>*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0A2D5CE-C66B-4F6F-B045-75BD4E1C280E}"/>
              </a:ext>
            </a:extLst>
          </p:cNvPr>
          <p:cNvSpPr txBox="1"/>
          <p:nvPr/>
        </p:nvSpPr>
        <p:spPr>
          <a:xfrm>
            <a:off x="7492253" y="4468315"/>
            <a:ext cx="74855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TW" altLang="en-US" sz="4400">
                <a:ea typeface="新細明體"/>
                <a:cs typeface="Calibri"/>
              </a:rPr>
              <a:t>=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AB8BD1A-FDB8-45CA-B40A-5F8C45262141}"/>
              </a:ext>
            </a:extLst>
          </p:cNvPr>
          <p:cNvSpPr txBox="1"/>
          <p:nvPr/>
        </p:nvSpPr>
        <p:spPr>
          <a:xfrm>
            <a:off x="7492252" y="2193520"/>
            <a:ext cx="74855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TW" altLang="en-US" sz="4400">
                <a:ea typeface="新細明體"/>
                <a:cs typeface="Calibri"/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3242054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A055B6-555F-45F2-A6B0-82242478D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Resources</a:t>
            </a:r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838A3A-59CD-43C9-A9AC-AE82BF7F7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>
                <a:solidFill>
                  <a:srgbClr val="FFFFFF"/>
                </a:solidFill>
                <a:ea typeface="新細明體"/>
                <a:cs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Numpy</a:t>
            </a:r>
            <a:endParaRPr lang="en-US" altLang="zh-TW" dirty="0">
              <a:solidFill>
                <a:srgbClr val="FFFFFF"/>
              </a:solidFill>
              <a:ea typeface="新細明體" panose="02020500000000000000" pitchFamily="18" charset="-120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altLang="zh-TW" dirty="0">
                <a:ea typeface="新細明體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Scipy</a:t>
            </a:r>
          </a:p>
          <a:p>
            <a:pPr>
              <a:lnSpc>
                <a:spcPct val="150000"/>
              </a:lnSpc>
            </a:pPr>
            <a:r>
              <a:rPr lang="en-US" dirty="0">
                <a:ea typeface="新細明體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Telegram bot Python API</a:t>
            </a:r>
            <a:endParaRPr lang="en-US" dirty="0">
              <a:ea typeface="新細明體"/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TW"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90626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寬螢幕</PresentationFormat>
  <Slides>14</Slides>
  <Notes>0</Notes>
  <HiddenSlides>0</HiddenSlide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5" baseType="lpstr">
      <vt:lpstr>Office Theme</vt:lpstr>
      <vt:lpstr>Linear Algebra</vt:lpstr>
      <vt:lpstr>Members</vt:lpstr>
      <vt:lpstr>Outline</vt:lpstr>
      <vt:lpstr>Motivation</vt:lpstr>
      <vt:lpstr>The Problem We Want to Solve</vt:lpstr>
      <vt:lpstr>Methods and Resources</vt:lpstr>
      <vt:lpstr>Linear Algebra Methods</vt:lpstr>
      <vt:lpstr>[Image] X [Encryption matrix]</vt:lpstr>
      <vt:lpstr>Resources</vt:lpstr>
      <vt:lpstr>Evaluation and Discussion</vt:lpstr>
      <vt:lpstr>Evaluation</vt:lpstr>
      <vt:lpstr>Discussion</vt:lpstr>
      <vt:lpstr>Demo Time</vt:lpstr>
      <vt:lpstr> https://github.com/SiriusKoan/NYCU-LA-final-project  Codes are available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Algebra</dc:title>
  <dc:creator>管培勛</dc:creator>
  <cp:revision>109</cp:revision>
  <dcterms:created xsi:type="dcterms:W3CDTF">2021-12-28T11:43:44Z</dcterms:created>
  <dcterms:modified xsi:type="dcterms:W3CDTF">2022-01-04T06:07:08Z</dcterms:modified>
</cp:coreProperties>
</file>

<file path=docProps/thumbnail.jpeg>
</file>